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8" r:id="rId1"/>
  </p:sldMasterIdLst>
  <p:notesMasterIdLst>
    <p:notesMasterId r:id="rId3"/>
  </p:notesMasterIdLst>
  <p:sldIdLst>
    <p:sldId id="256" r:id="rId2"/>
  </p:sldIdLst>
  <p:sldSz cx="42062400" cy="32004000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876300" indent="-4191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1754188" indent="-839788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2632075" indent="-1260475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3509963" indent="-1681163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080">
          <p15:clr>
            <a:srgbClr val="A4A3A4"/>
          </p15:clr>
        </p15:guide>
        <p15:guide id="2" pos="132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6"/>
    <a:srgbClr val="E969E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3110" autoAdjust="0"/>
  </p:normalViewPr>
  <p:slideViewPr>
    <p:cSldViewPr>
      <p:cViewPr>
        <p:scale>
          <a:sx n="20" d="100"/>
          <a:sy n="20" d="100"/>
        </p:scale>
        <p:origin x="1236" y="252"/>
      </p:cViewPr>
      <p:guideLst>
        <p:guide orient="horz" pos="10080"/>
        <p:guide pos="1324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900" cy="464873"/>
          </a:xfrm>
          <a:prstGeom prst="rect">
            <a:avLst/>
          </a:prstGeom>
        </p:spPr>
        <p:txBody>
          <a:bodyPr vert="horz" wrap="square" lIns="93169" tIns="46585" rIns="93169" bIns="46585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1073" y="0"/>
            <a:ext cx="3037543" cy="464873"/>
          </a:xfrm>
          <a:prstGeom prst="rect">
            <a:avLst/>
          </a:prstGeom>
        </p:spPr>
        <p:txBody>
          <a:bodyPr vert="horz" wrap="square" lIns="93169" tIns="46585" rIns="93169" bIns="46585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208CE17-EC01-4329-97E9-E5E4C86B7CA8}" type="datetimeFigureOut">
              <a:rPr lang="en-US"/>
              <a:pPr>
                <a:defRPr/>
              </a:pPr>
              <a:t>5/21/2014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14438" y="696913"/>
            <a:ext cx="4581525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69" tIns="46585" rIns="93169" bIns="46585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218" y="4415939"/>
            <a:ext cx="5608320" cy="4183152"/>
          </a:xfrm>
          <a:prstGeom prst="rect">
            <a:avLst/>
          </a:prstGeom>
        </p:spPr>
        <p:txBody>
          <a:bodyPr vert="horz" lIns="93169" tIns="46585" rIns="93169" bIns="46585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30127"/>
            <a:ext cx="3037900" cy="464522"/>
          </a:xfrm>
          <a:prstGeom prst="rect">
            <a:avLst/>
          </a:prstGeom>
        </p:spPr>
        <p:txBody>
          <a:bodyPr vert="horz" wrap="square" lIns="93169" tIns="46585" rIns="93169" bIns="46585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1073" y="8830127"/>
            <a:ext cx="3037543" cy="464522"/>
          </a:xfrm>
          <a:prstGeom prst="rect">
            <a:avLst/>
          </a:prstGeom>
        </p:spPr>
        <p:txBody>
          <a:bodyPr vert="horz" wrap="square" lIns="93169" tIns="46585" rIns="93169" bIns="46585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9464DE5-04FF-4882-BEC9-F3A6602716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110234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2300" kern="1200">
        <a:solidFill>
          <a:schemeClr val="tx1"/>
        </a:solidFill>
        <a:latin typeface="+mn-lt"/>
        <a:ea typeface="+mn-ea"/>
        <a:cs typeface="+mn-cs"/>
      </a:defRPr>
    </a:lvl1pPr>
    <a:lvl2pPr marL="876300" algn="l" rtl="0" eaLnBrk="0" fontAlgn="base" hangingPunct="0">
      <a:spcBef>
        <a:spcPct val="30000"/>
      </a:spcBef>
      <a:spcAft>
        <a:spcPct val="0"/>
      </a:spcAft>
      <a:defRPr sz="2300" kern="1200">
        <a:solidFill>
          <a:schemeClr val="tx1"/>
        </a:solidFill>
        <a:latin typeface="+mn-lt"/>
        <a:ea typeface="+mn-ea"/>
        <a:cs typeface="+mn-cs"/>
      </a:defRPr>
    </a:lvl2pPr>
    <a:lvl3pPr marL="1754188" algn="l" rtl="0" eaLnBrk="0" fontAlgn="base" hangingPunct="0">
      <a:spcBef>
        <a:spcPct val="30000"/>
      </a:spcBef>
      <a:spcAft>
        <a:spcPct val="0"/>
      </a:spcAft>
      <a:defRPr sz="2300" kern="1200">
        <a:solidFill>
          <a:schemeClr val="tx1"/>
        </a:solidFill>
        <a:latin typeface="+mn-lt"/>
        <a:ea typeface="+mn-ea"/>
        <a:cs typeface="+mn-cs"/>
      </a:defRPr>
    </a:lvl3pPr>
    <a:lvl4pPr marL="2632075" algn="l" rtl="0" eaLnBrk="0" fontAlgn="base" hangingPunct="0">
      <a:spcBef>
        <a:spcPct val="30000"/>
      </a:spcBef>
      <a:spcAft>
        <a:spcPct val="0"/>
      </a:spcAft>
      <a:defRPr sz="2300" kern="1200">
        <a:solidFill>
          <a:schemeClr val="tx1"/>
        </a:solidFill>
        <a:latin typeface="+mn-lt"/>
        <a:ea typeface="+mn-ea"/>
        <a:cs typeface="+mn-cs"/>
      </a:defRPr>
    </a:lvl4pPr>
    <a:lvl5pPr marL="3509963" algn="l" rtl="0" eaLnBrk="0" fontAlgn="base" hangingPunct="0">
      <a:spcBef>
        <a:spcPct val="30000"/>
      </a:spcBef>
      <a:spcAft>
        <a:spcPct val="0"/>
      </a:spcAft>
      <a:defRPr sz="2300" kern="1200">
        <a:solidFill>
          <a:schemeClr val="tx1"/>
        </a:solidFill>
        <a:latin typeface="+mn-lt"/>
        <a:ea typeface="+mn-ea"/>
        <a:cs typeface="+mn-cs"/>
      </a:defRPr>
    </a:lvl5pPr>
    <a:lvl6pPr marL="4388663" algn="l" defTabSz="1755465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6pPr>
    <a:lvl7pPr marL="5266395" algn="l" defTabSz="1755465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7pPr>
    <a:lvl8pPr marL="6144128" algn="l" defTabSz="1755465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8pPr>
    <a:lvl9pPr marL="7021860" algn="l" defTabSz="1755465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214438" y="696913"/>
            <a:ext cx="4581525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E76CE8AC-02D9-4EE5-B7C7-AC4C3F487EE8}" type="slidenum">
              <a:rPr lang="en-US" smtClean="0"/>
              <a:pPr/>
              <a:t>1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8754791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2453641" y="6400800"/>
            <a:ext cx="36117581" cy="8534400"/>
          </a:xfrm>
          <a:ln>
            <a:noFill/>
          </a:ln>
        </p:spPr>
        <p:txBody>
          <a:bodyPr tIns="0" rIns="83602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2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2453640" y="15066501"/>
            <a:ext cx="36131602" cy="8178800"/>
          </a:xfrm>
        </p:spPr>
        <p:txBody>
          <a:bodyPr lIns="0" rIns="83602"/>
          <a:lstStyle>
            <a:lvl1pPr marL="0" marR="209004" indent="0" algn="r">
              <a:buNone/>
              <a:defRPr>
                <a:solidFill>
                  <a:schemeClr val="tx1"/>
                </a:solidFill>
              </a:defRPr>
            </a:lvl1pPr>
            <a:lvl2pPr marL="2090044" indent="0" algn="ctr">
              <a:buNone/>
            </a:lvl2pPr>
            <a:lvl3pPr marL="4180088" indent="0" algn="ctr">
              <a:buNone/>
            </a:lvl3pPr>
            <a:lvl4pPr marL="6270132" indent="0" algn="ctr">
              <a:buNone/>
            </a:lvl4pPr>
            <a:lvl5pPr marL="8360176" indent="0" algn="ctr">
              <a:buNone/>
            </a:lvl5pPr>
            <a:lvl6pPr marL="10450220" indent="0" algn="ctr">
              <a:buNone/>
            </a:lvl6pPr>
            <a:lvl7pPr marL="12540264" indent="0" algn="ctr">
              <a:buNone/>
            </a:lvl7pPr>
            <a:lvl8pPr marL="14630309" indent="0" algn="ctr">
              <a:buNone/>
            </a:lvl8pPr>
            <a:lvl9pPr marL="16720353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6489C6-4758-41AA-86D0-D037A64923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AF6A87-C89B-4209-9562-684CB57755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0495240" y="4267208"/>
            <a:ext cx="9464040" cy="2432156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03120" y="4267208"/>
            <a:ext cx="27691080" cy="2432156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F93342-7B23-4423-9101-D238543680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315AF7-0EC1-428F-96B9-BAA8ECAFBE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9619" y="6144768"/>
            <a:ext cx="35753040" cy="6358128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2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39619" y="12621765"/>
            <a:ext cx="35753040" cy="7045323"/>
          </a:xfrm>
        </p:spPr>
        <p:txBody>
          <a:bodyPr lIns="209004" rIns="209004"/>
          <a:lstStyle>
            <a:lvl1pPr marL="0" indent="0">
              <a:buNone/>
              <a:defRPr sz="10100">
                <a:solidFill>
                  <a:schemeClr val="tx1"/>
                </a:solidFill>
              </a:defRPr>
            </a:lvl1pPr>
            <a:lvl2pPr>
              <a:buNone/>
              <a:defRPr sz="82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73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08F3E0-5DCA-41B8-87BC-A473F7DF98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03120" y="3285744"/>
            <a:ext cx="37856160" cy="5334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03120" y="8960396"/>
            <a:ext cx="18577560" cy="20695920"/>
          </a:xfrm>
        </p:spPr>
        <p:txBody>
          <a:bodyPr/>
          <a:lstStyle>
            <a:lvl1pPr>
              <a:defRPr sz="11900"/>
            </a:lvl1pPr>
            <a:lvl2pPr>
              <a:defRPr sz="11000"/>
            </a:lvl2pPr>
            <a:lvl3pPr>
              <a:defRPr sz="9100"/>
            </a:lvl3pPr>
            <a:lvl4pPr>
              <a:defRPr sz="8200"/>
            </a:lvl4pPr>
            <a:lvl5pPr>
              <a:defRPr sz="82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381720" y="8960396"/>
            <a:ext cx="18577560" cy="20695920"/>
          </a:xfrm>
        </p:spPr>
        <p:txBody>
          <a:bodyPr/>
          <a:lstStyle>
            <a:lvl1pPr>
              <a:defRPr sz="11900"/>
            </a:lvl1pPr>
            <a:lvl2pPr>
              <a:defRPr sz="11000"/>
            </a:lvl2pPr>
            <a:lvl3pPr>
              <a:defRPr sz="9100"/>
            </a:lvl3pPr>
            <a:lvl4pPr>
              <a:defRPr sz="8200"/>
            </a:lvl4pPr>
            <a:lvl5pPr>
              <a:defRPr sz="82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65F61F-27D7-45BA-BD81-75B4CA478C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03120" y="3285744"/>
            <a:ext cx="37856160" cy="533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03121" y="8657824"/>
            <a:ext cx="18584865" cy="3076976"/>
          </a:xfrm>
        </p:spPr>
        <p:txBody>
          <a:bodyPr lIns="209004" tIns="0" rIns="209004" bIns="0" anchor="ctr">
            <a:noAutofit/>
          </a:bodyPr>
          <a:lstStyle>
            <a:lvl1pPr marL="0" indent="0">
              <a:buNone/>
              <a:defRPr sz="110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9100" b="1"/>
            </a:lvl2pPr>
            <a:lvl3pPr>
              <a:buNone/>
              <a:defRPr sz="8200" b="1"/>
            </a:lvl3pPr>
            <a:lvl4pPr>
              <a:buNone/>
              <a:defRPr sz="7300" b="1"/>
            </a:lvl4pPr>
            <a:lvl5pPr>
              <a:buNone/>
              <a:defRPr sz="73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21367118" y="8678868"/>
            <a:ext cx="18592165" cy="3055934"/>
          </a:xfrm>
        </p:spPr>
        <p:txBody>
          <a:bodyPr lIns="209004" tIns="0" rIns="209004" bIns="0" anchor="ctr"/>
          <a:lstStyle>
            <a:lvl1pPr marL="0" indent="0">
              <a:buNone/>
              <a:defRPr sz="110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9100" b="1"/>
            </a:lvl2pPr>
            <a:lvl3pPr>
              <a:buNone/>
              <a:defRPr sz="8200" b="1"/>
            </a:lvl3pPr>
            <a:lvl4pPr>
              <a:buNone/>
              <a:defRPr sz="7300" b="1"/>
            </a:lvl4pPr>
            <a:lvl5pPr>
              <a:buNone/>
              <a:defRPr sz="73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103121" y="11734800"/>
            <a:ext cx="18584865" cy="17946694"/>
          </a:xfrm>
        </p:spPr>
        <p:txBody>
          <a:bodyPr tIns="0"/>
          <a:lstStyle>
            <a:lvl1pPr>
              <a:defRPr sz="10100"/>
            </a:lvl1pPr>
            <a:lvl2pPr>
              <a:defRPr sz="9100"/>
            </a:lvl2pPr>
            <a:lvl3pPr>
              <a:defRPr sz="8200"/>
            </a:lvl3pPr>
            <a:lvl4pPr>
              <a:defRPr sz="7300"/>
            </a:lvl4pPr>
            <a:lvl5pPr>
              <a:defRPr sz="73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1367118" y="11734800"/>
            <a:ext cx="18592165" cy="17946694"/>
          </a:xfrm>
        </p:spPr>
        <p:txBody>
          <a:bodyPr tIns="0"/>
          <a:lstStyle>
            <a:lvl1pPr>
              <a:defRPr sz="10100"/>
            </a:lvl1pPr>
            <a:lvl2pPr>
              <a:defRPr sz="9100"/>
            </a:lvl2pPr>
            <a:lvl3pPr>
              <a:defRPr sz="8200"/>
            </a:lvl3pPr>
            <a:lvl4pPr>
              <a:defRPr sz="7300"/>
            </a:lvl4pPr>
            <a:lvl5pPr>
              <a:defRPr sz="73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596E8C-180B-4F59-8F76-B161C97A47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03120" y="3285744"/>
            <a:ext cx="38206680" cy="5334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229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EC7736-5061-4A55-8ABE-9D99BCE655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59B38B-AA1F-4889-8C36-849B467999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54680" y="2400309"/>
            <a:ext cx="12618720" cy="54229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119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154680" y="7823200"/>
            <a:ext cx="12618720" cy="21336000"/>
          </a:xfrm>
        </p:spPr>
        <p:txBody>
          <a:bodyPr lIns="83602" rIns="83602"/>
          <a:lstStyle>
            <a:lvl1pPr marL="0" indent="0" algn="l">
              <a:buNone/>
              <a:defRPr sz="6400"/>
            </a:lvl1pPr>
            <a:lvl2pPr indent="0" algn="l">
              <a:buNone/>
              <a:defRPr sz="5500"/>
            </a:lvl2pPr>
            <a:lvl3pPr indent="0" algn="l">
              <a:buNone/>
              <a:defRPr sz="4600"/>
            </a:lvl3pPr>
            <a:lvl4pPr indent="0" algn="l">
              <a:buNone/>
              <a:defRPr sz="4100"/>
            </a:lvl4pPr>
            <a:lvl5pPr indent="0" algn="l">
              <a:buNone/>
              <a:defRPr sz="41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6445230" y="7823200"/>
            <a:ext cx="23514050" cy="21336000"/>
          </a:xfrm>
        </p:spPr>
        <p:txBody>
          <a:bodyPr tIns="0"/>
          <a:lstStyle>
            <a:lvl1pPr>
              <a:defRPr sz="12800"/>
            </a:lvl1pPr>
            <a:lvl2pPr>
              <a:defRPr sz="11900"/>
            </a:lvl2pPr>
            <a:lvl3pPr>
              <a:defRPr sz="11000"/>
            </a:lvl3pPr>
            <a:lvl4pPr>
              <a:defRPr sz="9100"/>
            </a:lvl4pPr>
            <a:lvl5pPr>
              <a:defRPr sz="82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A4D169-E864-4573-B8E6-5AD6F97C15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4"/>
          <p:cNvSpPr/>
          <p:nvPr/>
        </p:nvSpPr>
        <p:spPr>
          <a:xfrm rot="420000" flipV="1">
            <a:off x="14562138" y="5170581"/>
            <a:ext cx="24185562" cy="19203381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18009" tIns="209004" rIns="418009" bIns="209004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ight Triangle 5"/>
          <p:cNvSpPr/>
          <p:nvPr/>
        </p:nvSpPr>
        <p:spPr>
          <a:xfrm rot="420000" flipV="1">
            <a:off x="36818888" y="25012931"/>
            <a:ext cx="715962" cy="723947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18009" tIns="209004" rIns="418009" bIns="209004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 flipV="1">
            <a:off x="-44450" y="27143916"/>
            <a:ext cx="42151300" cy="486008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418009" tIns="209004" rIns="418009" bIns="209004"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 flipV="1">
            <a:off x="20154900" y="29026504"/>
            <a:ext cx="21907500" cy="297749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418009" tIns="209004" rIns="418009" bIns="209004"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04161" y="5492650"/>
            <a:ext cx="10179101" cy="7385565"/>
          </a:xfrm>
        </p:spPr>
        <p:txBody>
          <a:bodyPr lIns="209004" rIns="209004" bIns="209004"/>
          <a:lstStyle>
            <a:lvl1pPr algn="l">
              <a:buNone/>
              <a:defRPr sz="91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804160" y="13200996"/>
            <a:ext cx="10165080" cy="10170160"/>
          </a:xfrm>
        </p:spPr>
        <p:txBody>
          <a:bodyPr lIns="292606" rIns="209004"/>
          <a:lstStyle>
            <a:lvl1pPr marL="0" indent="0" algn="l">
              <a:spcBef>
                <a:spcPts val="1143"/>
              </a:spcBef>
              <a:buFontTx/>
              <a:buNone/>
              <a:defRPr sz="5900"/>
            </a:lvl1pPr>
            <a:lvl2pPr>
              <a:defRPr sz="5500"/>
            </a:lvl2pPr>
            <a:lvl3pPr>
              <a:defRPr sz="4600"/>
            </a:lvl3pPr>
            <a:lvl4pPr>
              <a:defRPr sz="4100"/>
            </a:lvl4pPr>
            <a:lvl5pPr>
              <a:defRPr sz="41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16034648" y="5597746"/>
            <a:ext cx="21241512" cy="1834896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146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7155439" y="29662205"/>
            <a:ext cx="2803525" cy="170446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C0E32D-A919-4318-9AB1-B93AF3A3BB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44450" y="-32684"/>
            <a:ext cx="42151300" cy="485845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418009" tIns="209004" rIns="418009" bIns="209004"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20154900" y="-32683"/>
            <a:ext cx="21907500" cy="297749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418009" tIns="209004" rIns="418009" bIns="209004"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2103439" y="3286359"/>
            <a:ext cx="37855525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209004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2103439" y="9032176"/>
            <a:ext cx="37855525" cy="204829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18009" tIns="209004" rIns="418009" bIns="20900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2103438" y="29662205"/>
            <a:ext cx="9813925" cy="1704461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55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12268201" y="29662205"/>
            <a:ext cx="15422563" cy="1704461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55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36453763" y="29662205"/>
            <a:ext cx="3505200" cy="1704461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5500" smtClean="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99C66FD4-3B2E-49A5-A701-37A0F03E9E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87313" y="944563"/>
            <a:ext cx="42230676" cy="302979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1" r:id="rId1"/>
    <p:sldLayoutId id="2147483883" r:id="rId2"/>
    <p:sldLayoutId id="2147483892" r:id="rId3"/>
    <p:sldLayoutId id="2147483884" r:id="rId4"/>
    <p:sldLayoutId id="2147483885" r:id="rId5"/>
    <p:sldLayoutId id="2147483886" r:id="rId6"/>
    <p:sldLayoutId id="2147483887" r:id="rId7"/>
    <p:sldLayoutId id="2147483888" r:id="rId8"/>
    <p:sldLayoutId id="2147483893" r:id="rId9"/>
    <p:sldLayoutId id="2147483889" r:id="rId10"/>
    <p:sldLayoutId id="2147483890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229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2900">
          <a:solidFill>
            <a:schemeClr val="tx2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22900">
          <a:solidFill>
            <a:schemeClr val="tx2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22900">
          <a:solidFill>
            <a:schemeClr val="tx2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229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29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29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29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2900">
          <a:solidFill>
            <a:schemeClr val="tx2"/>
          </a:solidFill>
          <a:latin typeface="Calibri" pitchFamily="34" charset="0"/>
        </a:defRPr>
      </a:lvl9pPr>
    </p:titleStyle>
    <p:bodyStyle>
      <a:lvl1pPr marL="1252538" indent="-1252538" algn="l" rtl="0" fontAlgn="base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11900" kern="1200">
          <a:solidFill>
            <a:schemeClr val="tx1"/>
          </a:solidFill>
          <a:latin typeface="+mn-lt"/>
          <a:ea typeface="+mn-ea"/>
          <a:cs typeface="+mn-cs"/>
        </a:defRPr>
      </a:lvl1pPr>
      <a:lvl2pPr marL="2925763" indent="-11271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11000" kern="1200">
          <a:solidFill>
            <a:schemeClr val="tx1"/>
          </a:solidFill>
          <a:latin typeface="+mn-lt"/>
          <a:ea typeface="+mn-ea"/>
          <a:cs typeface="+mn-cs"/>
        </a:defRPr>
      </a:lvl2pPr>
      <a:lvl3pPr marL="4179888" indent="-1127125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9600" kern="1200">
          <a:solidFill>
            <a:schemeClr val="tx1"/>
          </a:solidFill>
          <a:latin typeface="+mn-lt"/>
          <a:ea typeface="+mn-ea"/>
          <a:cs typeface="+mn-cs"/>
        </a:defRPr>
      </a:lvl3pPr>
      <a:lvl4pPr marL="5434013" indent="-960438" algn="l" rtl="0" fontAlgn="base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9100" kern="1200">
          <a:solidFill>
            <a:schemeClr val="tx1"/>
          </a:solidFill>
          <a:latin typeface="+mn-lt"/>
          <a:ea typeface="+mn-ea"/>
          <a:cs typeface="+mn-cs"/>
        </a:defRPr>
      </a:lvl4pPr>
      <a:lvl5pPr marL="6688138" indent="-960438" algn="l" rtl="0" fontAlgn="base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9100" kern="1200">
          <a:solidFill>
            <a:schemeClr val="tx1"/>
          </a:solidFill>
          <a:latin typeface="+mn-lt"/>
          <a:ea typeface="+mn-ea"/>
          <a:cs typeface="+mn-cs"/>
        </a:defRPr>
      </a:lvl5pPr>
      <a:lvl6pPr marL="7942168" indent="-961420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8200" kern="1200">
          <a:solidFill>
            <a:schemeClr val="tx1"/>
          </a:solidFill>
          <a:latin typeface="+mn-lt"/>
          <a:ea typeface="+mn-ea"/>
          <a:cs typeface="+mn-cs"/>
        </a:defRPr>
      </a:lvl6pPr>
      <a:lvl7pPr marL="8778185" indent="-836018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73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0032212" indent="-836018" algn="l" rtl="0" eaLnBrk="1" latinLnBrk="0" hangingPunct="1">
        <a:spcBef>
          <a:spcPct val="20000"/>
        </a:spcBef>
        <a:buClr>
          <a:schemeClr val="tx2"/>
        </a:buClr>
        <a:buChar char="•"/>
        <a:defRPr kumimoji="0" sz="7300" kern="1200">
          <a:solidFill>
            <a:schemeClr val="tx1"/>
          </a:solidFill>
          <a:latin typeface="+mn-lt"/>
          <a:ea typeface="+mn-ea"/>
          <a:cs typeface="+mn-cs"/>
        </a:defRPr>
      </a:lvl8pPr>
      <a:lvl9pPr marL="11286238" indent="-836018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6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209004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418008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627013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836017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1045022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1254026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1463030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1672035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28560584" y="4419600"/>
            <a:ext cx="12682226" cy="22402800"/>
          </a:xfrm>
          <a:prstGeom prst="rect">
            <a:avLst/>
          </a:prstGeom>
          <a:solidFill>
            <a:schemeClr val="tx1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22" name="Text Box 4"/>
          <p:cNvSpPr txBox="1">
            <a:spLocks noChangeArrowheads="1"/>
          </p:cNvSpPr>
          <p:nvPr/>
        </p:nvSpPr>
        <p:spPr bwMode="auto">
          <a:xfrm>
            <a:off x="352425" y="542552"/>
            <a:ext cx="41148000" cy="2663830"/>
          </a:xfrm>
          <a:prstGeom prst="rect">
            <a:avLst/>
          </a:prstGeom>
          <a:solidFill>
            <a:schemeClr val="tx1"/>
          </a:solidFill>
          <a:ln w="76200">
            <a:solidFill>
              <a:srgbClr val="FFC000"/>
            </a:solidFill>
            <a:miter lim="800000"/>
            <a:headEnd/>
            <a:tailEnd/>
          </a:ln>
        </p:spPr>
        <p:txBody>
          <a:bodyPr lIns="169190" tIns="84594" rIns="169190" bIns="84594">
            <a:spAutoFit/>
          </a:bodyPr>
          <a:lstStyle/>
          <a:p>
            <a:pPr algn="ctr" defTabSz="881063"/>
            <a:r>
              <a:rPr lang="en-US" sz="4200" b="1" dirty="0" smtClean="0">
                <a:solidFill>
                  <a:schemeClr val="bg1"/>
                </a:solidFill>
                <a:latin typeface="Calisto MT" pitchFamily="18" charset="0"/>
              </a:rPr>
              <a:t>Relative Age Effect Among Elite Youth Female Soccer Players Across the United States </a:t>
            </a:r>
          </a:p>
          <a:p>
            <a:pPr algn="ctr" defTabSz="881063"/>
            <a:r>
              <a:rPr lang="en-US" sz="4000" b="1" dirty="0" smtClean="0">
                <a:solidFill>
                  <a:schemeClr val="bg1"/>
                </a:solidFill>
                <a:latin typeface="Calisto MT" pitchFamily="18" charset="0"/>
              </a:rPr>
              <a:t>Ajit </a:t>
            </a:r>
            <a:r>
              <a:rPr lang="en-US" sz="4000" b="1" dirty="0">
                <a:solidFill>
                  <a:schemeClr val="bg1"/>
                </a:solidFill>
                <a:latin typeface="Calisto MT" pitchFamily="18" charset="0"/>
              </a:rPr>
              <a:t>Korgaokar, </a:t>
            </a:r>
            <a:r>
              <a:rPr lang="en-US" sz="4000" b="1" dirty="0" smtClean="0">
                <a:solidFill>
                  <a:schemeClr val="bg1"/>
                </a:solidFill>
                <a:latin typeface="Calisto MT" pitchFamily="18" charset="0"/>
              </a:rPr>
              <a:t>Richard </a:t>
            </a:r>
            <a:r>
              <a:rPr lang="en-US" sz="4000" b="1" dirty="0">
                <a:solidFill>
                  <a:schemeClr val="bg1"/>
                </a:solidFill>
                <a:latin typeface="Calisto MT" pitchFamily="18" charset="0"/>
              </a:rPr>
              <a:t>S. </a:t>
            </a:r>
            <a:r>
              <a:rPr lang="en-US" sz="4000" b="1" dirty="0" smtClean="0">
                <a:solidFill>
                  <a:schemeClr val="bg1"/>
                </a:solidFill>
                <a:latin typeface="Calisto MT" pitchFamily="18" charset="0"/>
              </a:rPr>
              <a:t>Farley, Dana K. Fuller &amp; </a:t>
            </a:r>
            <a:r>
              <a:rPr lang="en-US" sz="4000" b="1" dirty="0">
                <a:solidFill>
                  <a:schemeClr val="bg1"/>
                </a:solidFill>
                <a:latin typeface="Calisto MT" pitchFamily="18" charset="0"/>
              </a:rPr>
              <a:t>Jennifer L. Caputo</a:t>
            </a:r>
          </a:p>
          <a:p>
            <a:pPr algn="ctr" defTabSz="881063"/>
            <a:r>
              <a:rPr lang="en-US" sz="4000" b="1" dirty="0">
                <a:solidFill>
                  <a:schemeClr val="bg1"/>
                </a:solidFill>
                <a:latin typeface="Calisto MT" pitchFamily="18" charset="0"/>
              </a:rPr>
              <a:t>Department of Health and Human Performance,</a:t>
            </a:r>
          </a:p>
          <a:p>
            <a:pPr algn="ctr" defTabSz="881063"/>
            <a:r>
              <a:rPr lang="en-US" sz="4000" b="1" dirty="0">
                <a:solidFill>
                  <a:schemeClr val="bg1"/>
                </a:solidFill>
                <a:latin typeface="Calisto MT" pitchFamily="18" charset="0"/>
              </a:rPr>
              <a:t>Middle Tennessee State University, Murfreesboro, TN</a:t>
            </a:r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497871" y="4509040"/>
            <a:ext cx="13030200" cy="19874960"/>
          </a:xfrm>
          <a:prstGeom prst="rect">
            <a:avLst/>
          </a:prstGeom>
          <a:solidFill>
            <a:schemeClr val="tx1"/>
          </a:solidFill>
          <a:ln w="38100">
            <a:solidFill>
              <a:srgbClr val="FFC000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 prstMaterial="matte"/>
        </p:spPr>
        <p:txBody>
          <a:bodyPr lIns="175547" tIns="87773" rIns="175547" bIns="87773" anchor="ctr">
            <a:spAutoFit/>
          </a:bodyPr>
          <a:lstStyle/>
          <a:p>
            <a:pPr algn="ctr" defTabSz="881063">
              <a:spcAft>
                <a:spcPts val="1200"/>
              </a:spcAft>
              <a:defRPr/>
            </a:pPr>
            <a:endParaRPr lang="en-US" sz="5400" b="1" dirty="0" smtClean="0">
              <a:solidFill>
                <a:schemeClr val="bg1"/>
              </a:solidFill>
              <a:latin typeface="Calisto MT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 defTabSz="881063">
              <a:spcAft>
                <a:spcPts val="1200"/>
              </a:spcAft>
              <a:defRPr/>
            </a:pPr>
            <a:r>
              <a:rPr lang="en-US" sz="5400" b="1" dirty="0" smtClean="0">
                <a:solidFill>
                  <a:schemeClr val="bg1"/>
                </a:solidFill>
                <a:latin typeface="Calisto MT"/>
                <a:ea typeface="Verdana" panose="020B0604030504040204" pitchFamily="34" charset="0"/>
                <a:cs typeface="Verdana" panose="020B0604030504040204" pitchFamily="34" charset="0"/>
              </a:rPr>
              <a:t>Abstract</a:t>
            </a:r>
            <a:endParaRPr lang="en-US" sz="3600" dirty="0" smtClean="0">
              <a:solidFill>
                <a:schemeClr val="bg1"/>
              </a:solidFill>
              <a:latin typeface="Calisto MT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defTabSz="881063">
              <a:spcAft>
                <a:spcPts val="1200"/>
              </a:spcAft>
              <a:defRPr/>
            </a:pPr>
            <a:r>
              <a:rPr lang="en-US" sz="3200" dirty="0" smtClean="0">
                <a:solidFill>
                  <a:schemeClr val="bg1"/>
                </a:solidFill>
                <a:latin typeface="Calisto MT"/>
              </a:rPr>
              <a:t>	</a:t>
            </a:r>
          </a:p>
          <a:p>
            <a:pPr defTabSz="881063">
              <a:spcAft>
                <a:spcPts val="1200"/>
              </a:spcAft>
              <a:defRPr/>
            </a:pPr>
            <a:r>
              <a:rPr lang="en-US" sz="3200" dirty="0">
                <a:solidFill>
                  <a:schemeClr val="bg1"/>
                </a:solidFill>
                <a:latin typeface="Calisto MT"/>
              </a:rPr>
              <a:t> </a:t>
            </a:r>
            <a:r>
              <a:rPr lang="en-US" sz="3200" dirty="0" smtClean="0">
                <a:solidFill>
                  <a:schemeClr val="bg1"/>
                </a:solidFill>
                <a:latin typeface="Calisto MT"/>
              </a:rPr>
              <a:t>    </a:t>
            </a:r>
            <a:r>
              <a:rPr lang="en-US" sz="3200" b="1" dirty="0" smtClean="0">
                <a:solidFill>
                  <a:schemeClr val="bg1"/>
                </a:solidFill>
                <a:latin typeface="Calisto MT"/>
              </a:rPr>
              <a:t>Introduction</a:t>
            </a:r>
            <a:r>
              <a:rPr lang="en-US" sz="3200" dirty="0">
                <a:solidFill>
                  <a:schemeClr val="bg1"/>
                </a:solidFill>
                <a:latin typeface="Calisto MT"/>
              </a:rPr>
              <a:t>: </a:t>
            </a:r>
            <a:endParaRPr lang="en-US" sz="3200" dirty="0" smtClean="0">
              <a:solidFill>
                <a:schemeClr val="bg1"/>
              </a:solidFill>
              <a:latin typeface="Calisto MT"/>
            </a:endParaRPr>
          </a:p>
          <a:p>
            <a:pPr marL="457200" indent="-457200" defTabSz="881063"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en-US" sz="3200" dirty="0" smtClean="0">
                <a:solidFill>
                  <a:schemeClr val="bg1"/>
                </a:solidFill>
                <a:latin typeface="Calisto MT"/>
              </a:rPr>
              <a:t>Relative </a:t>
            </a:r>
            <a:r>
              <a:rPr lang="en-US" sz="3200" dirty="0">
                <a:solidFill>
                  <a:schemeClr val="bg1"/>
                </a:solidFill>
                <a:latin typeface="Calisto MT"/>
              </a:rPr>
              <a:t>age effects (RAEs) have been detected in sport when asymmetry in birthdate distribution significantly differs from the distribution of the birthdates of the general </a:t>
            </a:r>
            <a:r>
              <a:rPr lang="en-US" sz="3200" dirty="0" smtClean="0">
                <a:solidFill>
                  <a:schemeClr val="bg1"/>
                </a:solidFill>
                <a:latin typeface="Calisto MT"/>
              </a:rPr>
              <a:t>population </a:t>
            </a:r>
          </a:p>
          <a:p>
            <a:pPr marL="457200" indent="-457200" defTabSz="881063"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en-US" sz="3200" dirty="0">
                <a:solidFill>
                  <a:schemeClr val="bg1"/>
                </a:solidFill>
                <a:latin typeface="Calisto MT"/>
              </a:rPr>
              <a:t>C</a:t>
            </a:r>
            <a:r>
              <a:rPr lang="en-US" sz="3200" dirty="0" smtClean="0">
                <a:solidFill>
                  <a:schemeClr val="bg1"/>
                </a:solidFill>
                <a:latin typeface="Calisto MT"/>
              </a:rPr>
              <a:t>onsequence </a:t>
            </a:r>
            <a:r>
              <a:rPr lang="en-US" sz="3200" dirty="0">
                <a:solidFill>
                  <a:schemeClr val="bg1"/>
                </a:solidFill>
                <a:latin typeface="Calisto MT"/>
              </a:rPr>
              <a:t>of RAEs has been an overrepresentation of athletes born early in the cohort and an underrepresentation of athletes born late in the </a:t>
            </a:r>
            <a:r>
              <a:rPr lang="en-US" sz="3200" dirty="0" smtClean="0">
                <a:solidFill>
                  <a:schemeClr val="bg1"/>
                </a:solidFill>
                <a:latin typeface="Calisto MT"/>
              </a:rPr>
              <a:t>cohort</a:t>
            </a:r>
          </a:p>
          <a:p>
            <a:pPr marL="457200" indent="-457200" defTabSz="881063"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en-US" sz="3200" dirty="0">
                <a:solidFill>
                  <a:schemeClr val="bg1"/>
                </a:solidFill>
                <a:latin typeface="Calisto MT"/>
              </a:rPr>
              <a:t>P</a:t>
            </a:r>
            <a:r>
              <a:rPr lang="en-US" sz="3200" dirty="0" smtClean="0">
                <a:solidFill>
                  <a:schemeClr val="bg1"/>
                </a:solidFill>
                <a:latin typeface="Calisto MT"/>
              </a:rPr>
              <a:t>urpose </a:t>
            </a:r>
            <a:r>
              <a:rPr lang="en-US" sz="3200" dirty="0">
                <a:solidFill>
                  <a:schemeClr val="bg1"/>
                </a:solidFill>
                <a:latin typeface="Calisto MT"/>
              </a:rPr>
              <a:t>was to determine the existence of RAEs among elite youth female soccer players competing in the Elite Clubs National League (ECNL) during the 2012-2013 </a:t>
            </a:r>
            <a:r>
              <a:rPr lang="en-US" sz="3200" dirty="0" smtClean="0">
                <a:solidFill>
                  <a:schemeClr val="bg1"/>
                </a:solidFill>
                <a:latin typeface="Calisto MT"/>
              </a:rPr>
              <a:t>season  </a:t>
            </a:r>
          </a:p>
          <a:p>
            <a:pPr defTabSz="881063">
              <a:spcAft>
                <a:spcPts val="1200"/>
              </a:spcAft>
              <a:defRPr/>
            </a:pPr>
            <a:r>
              <a:rPr lang="en-US" sz="3200" b="1" dirty="0" smtClean="0">
                <a:solidFill>
                  <a:schemeClr val="bg1"/>
                </a:solidFill>
                <a:latin typeface="Calisto MT"/>
              </a:rPr>
              <a:t>    Methods:</a:t>
            </a:r>
            <a:endParaRPr lang="en-US" sz="3200" dirty="0">
              <a:solidFill>
                <a:schemeClr val="bg1"/>
              </a:solidFill>
              <a:latin typeface="Calisto MT"/>
            </a:endParaRPr>
          </a:p>
          <a:p>
            <a:pPr marL="457200" indent="-457200" defTabSz="881063"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en-US" sz="3200" dirty="0" smtClean="0">
                <a:solidFill>
                  <a:schemeClr val="bg1"/>
                </a:solidFill>
                <a:latin typeface="Calisto MT"/>
              </a:rPr>
              <a:t>Player </a:t>
            </a:r>
            <a:r>
              <a:rPr lang="en-US" sz="3200" dirty="0">
                <a:solidFill>
                  <a:schemeClr val="bg1"/>
                </a:solidFill>
                <a:latin typeface="Calisto MT"/>
              </a:rPr>
              <a:t>birthdates (u14-u18 </a:t>
            </a:r>
            <a:r>
              <a:rPr lang="en-US" sz="3200" i="1" dirty="0">
                <a:solidFill>
                  <a:schemeClr val="bg1"/>
                </a:solidFill>
                <a:latin typeface="Calisto MT"/>
              </a:rPr>
              <a:t>N</a:t>
            </a:r>
            <a:r>
              <a:rPr lang="en-US" sz="3200" dirty="0">
                <a:solidFill>
                  <a:schemeClr val="bg1"/>
                </a:solidFill>
                <a:latin typeface="Calisto MT"/>
              </a:rPr>
              <a:t> = </a:t>
            </a:r>
            <a:r>
              <a:rPr lang="en-US" sz="3200" dirty="0" smtClean="0">
                <a:solidFill>
                  <a:schemeClr val="bg1"/>
                </a:solidFill>
                <a:latin typeface="Calisto MT"/>
              </a:rPr>
              <a:t>7,294) collected </a:t>
            </a:r>
            <a:r>
              <a:rPr lang="en-US" sz="3200" dirty="0">
                <a:solidFill>
                  <a:schemeClr val="bg1"/>
                </a:solidFill>
                <a:latin typeface="Calisto MT"/>
              </a:rPr>
              <a:t>from the ECNL website and compared to the birthdate distribution for the general </a:t>
            </a:r>
            <a:r>
              <a:rPr lang="en-US" sz="3200" dirty="0" smtClean="0">
                <a:solidFill>
                  <a:schemeClr val="bg1"/>
                </a:solidFill>
                <a:latin typeface="Calisto MT"/>
              </a:rPr>
              <a:t>population</a:t>
            </a:r>
          </a:p>
          <a:p>
            <a:pPr defTabSz="881063">
              <a:spcAft>
                <a:spcPts val="1200"/>
              </a:spcAft>
              <a:defRPr/>
            </a:pPr>
            <a:r>
              <a:rPr lang="en-US" sz="3200" b="1" dirty="0">
                <a:solidFill>
                  <a:schemeClr val="bg1"/>
                </a:solidFill>
                <a:latin typeface="Calisto MT"/>
              </a:rPr>
              <a:t> </a:t>
            </a:r>
            <a:r>
              <a:rPr lang="en-US" sz="3200" b="1" dirty="0" smtClean="0">
                <a:solidFill>
                  <a:schemeClr val="bg1"/>
                </a:solidFill>
                <a:latin typeface="Calisto MT"/>
              </a:rPr>
              <a:t>   </a:t>
            </a:r>
            <a:r>
              <a:rPr lang="en-US" sz="3200" b="1" dirty="0" smtClean="0">
                <a:solidFill>
                  <a:schemeClr val="bg1"/>
                </a:solidFill>
                <a:latin typeface="Calisto MT"/>
              </a:rPr>
              <a:t>Results </a:t>
            </a:r>
            <a:r>
              <a:rPr lang="en-US" sz="3200" b="1" dirty="0">
                <a:solidFill>
                  <a:schemeClr val="bg1"/>
                </a:solidFill>
                <a:latin typeface="Calisto MT"/>
              </a:rPr>
              <a:t>&amp; Discussion</a:t>
            </a:r>
            <a:r>
              <a:rPr lang="en-US" sz="3200" dirty="0">
                <a:solidFill>
                  <a:schemeClr val="bg1"/>
                </a:solidFill>
                <a:latin typeface="Calisto MT"/>
              </a:rPr>
              <a:t>: </a:t>
            </a:r>
            <a:endParaRPr lang="en-US" sz="3200" dirty="0" smtClean="0">
              <a:solidFill>
                <a:schemeClr val="bg1"/>
              </a:solidFill>
              <a:latin typeface="Calisto MT"/>
            </a:endParaRPr>
          </a:p>
          <a:p>
            <a:pPr marL="457200" indent="-457200" defTabSz="881063"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en-US" sz="3200" dirty="0" smtClean="0">
                <a:solidFill>
                  <a:schemeClr val="bg1"/>
                </a:solidFill>
                <a:latin typeface="Calisto MT"/>
              </a:rPr>
              <a:t>RAE observed </a:t>
            </a:r>
            <a:r>
              <a:rPr lang="en-US" sz="3200" dirty="0">
                <a:solidFill>
                  <a:schemeClr val="bg1"/>
                </a:solidFill>
                <a:latin typeface="Calisto MT"/>
              </a:rPr>
              <a:t>across all age groups (u14-u18) </a:t>
            </a:r>
            <a:endParaRPr lang="en-US" sz="3200" dirty="0" smtClean="0">
              <a:solidFill>
                <a:schemeClr val="bg1"/>
              </a:solidFill>
              <a:latin typeface="Calisto MT"/>
            </a:endParaRPr>
          </a:p>
          <a:p>
            <a:pPr marL="457200" indent="-457200" defTabSz="881063"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en-US" sz="3200" dirty="0">
                <a:solidFill>
                  <a:schemeClr val="bg1"/>
                </a:solidFill>
                <a:latin typeface="Calisto MT"/>
              </a:rPr>
              <a:t>O</a:t>
            </a:r>
            <a:r>
              <a:rPr lang="en-US" sz="3200" dirty="0" smtClean="0">
                <a:solidFill>
                  <a:schemeClr val="bg1"/>
                </a:solidFill>
                <a:latin typeface="Calisto MT"/>
              </a:rPr>
              <a:t>verrepresentation </a:t>
            </a:r>
            <a:r>
              <a:rPr lang="en-US" sz="3200" dirty="0">
                <a:solidFill>
                  <a:schemeClr val="bg1"/>
                </a:solidFill>
                <a:latin typeface="Calisto MT"/>
              </a:rPr>
              <a:t>of </a:t>
            </a:r>
            <a:r>
              <a:rPr lang="en-US" sz="3200" dirty="0" smtClean="0">
                <a:solidFill>
                  <a:schemeClr val="bg1"/>
                </a:solidFill>
                <a:latin typeface="Calisto MT"/>
              </a:rPr>
              <a:t>players observed </a:t>
            </a:r>
            <a:r>
              <a:rPr lang="en-US" sz="3200" dirty="0">
                <a:solidFill>
                  <a:schemeClr val="bg1"/>
                </a:solidFill>
                <a:latin typeface="Calisto MT"/>
              </a:rPr>
              <a:t>in Q1 and an underrepresentation of players in Q4 among the u14-u17 age </a:t>
            </a:r>
            <a:r>
              <a:rPr lang="en-US" sz="3200" dirty="0" smtClean="0">
                <a:solidFill>
                  <a:schemeClr val="bg1"/>
                </a:solidFill>
                <a:latin typeface="Calisto MT"/>
              </a:rPr>
              <a:t>groups</a:t>
            </a:r>
          </a:p>
          <a:p>
            <a:pPr marL="457200" indent="-457200" defTabSz="881063"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en-US" sz="3200" dirty="0">
                <a:solidFill>
                  <a:schemeClr val="bg1"/>
                </a:solidFill>
                <a:latin typeface="Calisto MT"/>
              </a:rPr>
              <a:t>O</a:t>
            </a:r>
            <a:r>
              <a:rPr lang="en-US" sz="3200" dirty="0" smtClean="0">
                <a:solidFill>
                  <a:schemeClr val="bg1"/>
                </a:solidFill>
                <a:latin typeface="Calisto MT"/>
              </a:rPr>
              <a:t>verrepresentation of players detected </a:t>
            </a:r>
            <a:r>
              <a:rPr lang="en-US" sz="3200" dirty="0">
                <a:solidFill>
                  <a:schemeClr val="bg1"/>
                </a:solidFill>
                <a:latin typeface="Calisto MT"/>
              </a:rPr>
              <a:t>in Q2 and an underrepresentation of players in </a:t>
            </a:r>
            <a:r>
              <a:rPr lang="en-US" sz="3200" dirty="0" smtClean="0">
                <a:solidFill>
                  <a:schemeClr val="bg1"/>
                </a:solidFill>
                <a:latin typeface="Calisto MT"/>
              </a:rPr>
              <a:t>Q4 in u18 age group  </a:t>
            </a:r>
          </a:p>
          <a:p>
            <a:pPr marL="457200" indent="-457200" defTabSz="881063"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en-US" sz="3200" dirty="0">
                <a:solidFill>
                  <a:schemeClr val="bg1"/>
                </a:solidFill>
                <a:latin typeface="Calisto MT"/>
              </a:rPr>
              <a:t>F</a:t>
            </a:r>
            <a:r>
              <a:rPr lang="en-US" sz="3200" dirty="0" smtClean="0">
                <a:solidFill>
                  <a:schemeClr val="bg1"/>
                </a:solidFill>
                <a:latin typeface="Calisto MT"/>
              </a:rPr>
              <a:t>irst </a:t>
            </a:r>
            <a:r>
              <a:rPr lang="en-US" sz="3200" dirty="0">
                <a:solidFill>
                  <a:schemeClr val="bg1"/>
                </a:solidFill>
                <a:latin typeface="Calisto MT"/>
              </a:rPr>
              <a:t>and second halves of the playing season showed strong RAEs among the u14-u17 age </a:t>
            </a:r>
            <a:r>
              <a:rPr lang="en-US" sz="3200" dirty="0" smtClean="0">
                <a:solidFill>
                  <a:schemeClr val="bg1"/>
                </a:solidFill>
                <a:latin typeface="Calisto MT"/>
              </a:rPr>
              <a:t>groups</a:t>
            </a:r>
          </a:p>
          <a:p>
            <a:pPr marL="457200" indent="-457200" defTabSz="881063"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en-US" sz="3200" dirty="0" smtClean="0">
                <a:solidFill>
                  <a:schemeClr val="bg1"/>
                </a:solidFill>
                <a:latin typeface="Calisto MT"/>
              </a:rPr>
              <a:t>No </a:t>
            </a:r>
            <a:r>
              <a:rPr lang="en-US" sz="3200" dirty="0">
                <a:solidFill>
                  <a:schemeClr val="bg1"/>
                </a:solidFill>
                <a:latin typeface="Calisto MT"/>
              </a:rPr>
              <a:t>statistically significant difference </a:t>
            </a:r>
            <a:r>
              <a:rPr lang="en-US" sz="3200" dirty="0" smtClean="0">
                <a:solidFill>
                  <a:schemeClr val="bg1"/>
                </a:solidFill>
                <a:latin typeface="Calisto MT"/>
              </a:rPr>
              <a:t>found </a:t>
            </a:r>
            <a:r>
              <a:rPr lang="en-US" sz="3200" dirty="0">
                <a:solidFill>
                  <a:schemeClr val="bg1"/>
                </a:solidFill>
                <a:latin typeface="Calisto MT"/>
              </a:rPr>
              <a:t>between the first and second halves of the playing </a:t>
            </a:r>
            <a:r>
              <a:rPr lang="en-US" sz="3200" dirty="0" smtClean="0">
                <a:solidFill>
                  <a:schemeClr val="bg1"/>
                </a:solidFill>
                <a:latin typeface="Calisto MT"/>
              </a:rPr>
              <a:t>season in the u18 </a:t>
            </a:r>
            <a:r>
              <a:rPr lang="en-US" sz="3200" dirty="0">
                <a:solidFill>
                  <a:schemeClr val="bg1"/>
                </a:solidFill>
                <a:latin typeface="Calisto MT"/>
              </a:rPr>
              <a:t>age </a:t>
            </a:r>
            <a:r>
              <a:rPr lang="en-US" sz="3200" dirty="0" smtClean="0">
                <a:solidFill>
                  <a:schemeClr val="bg1"/>
                </a:solidFill>
                <a:latin typeface="Calisto MT"/>
              </a:rPr>
              <a:t>group</a:t>
            </a:r>
          </a:p>
          <a:p>
            <a:pPr defTabSz="881063">
              <a:spcAft>
                <a:spcPts val="1200"/>
              </a:spcAft>
              <a:defRPr/>
            </a:pPr>
            <a:r>
              <a:rPr lang="en-US" sz="3200" b="1" dirty="0" smtClean="0">
                <a:solidFill>
                  <a:schemeClr val="bg1"/>
                </a:solidFill>
                <a:latin typeface="Calisto MT"/>
              </a:rPr>
              <a:t>     Conclusion</a:t>
            </a:r>
            <a:r>
              <a:rPr lang="en-US" sz="3200" dirty="0">
                <a:solidFill>
                  <a:schemeClr val="bg1"/>
                </a:solidFill>
                <a:latin typeface="Calisto MT"/>
              </a:rPr>
              <a:t>: </a:t>
            </a:r>
            <a:endParaRPr lang="en-US" sz="3200" dirty="0" smtClean="0">
              <a:solidFill>
                <a:schemeClr val="bg1"/>
              </a:solidFill>
              <a:latin typeface="Calisto MT"/>
            </a:endParaRPr>
          </a:p>
          <a:p>
            <a:pPr marL="457200" indent="-457200" defTabSz="881063"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en-US" sz="3200" dirty="0">
                <a:solidFill>
                  <a:schemeClr val="bg1"/>
                </a:solidFill>
                <a:latin typeface="Calisto MT"/>
              </a:rPr>
              <a:t> </a:t>
            </a:r>
            <a:r>
              <a:rPr lang="en-US" sz="3200" dirty="0" smtClean="0">
                <a:solidFill>
                  <a:schemeClr val="bg1"/>
                </a:solidFill>
                <a:latin typeface="Calisto MT"/>
              </a:rPr>
              <a:t>F</a:t>
            </a:r>
            <a:r>
              <a:rPr lang="en-US" sz="3200" dirty="0" smtClean="0">
                <a:solidFill>
                  <a:schemeClr val="bg1"/>
                </a:solidFill>
                <a:latin typeface="Calisto MT"/>
              </a:rPr>
              <a:t>emale </a:t>
            </a:r>
            <a:r>
              <a:rPr lang="en-US" sz="3200" dirty="0">
                <a:solidFill>
                  <a:schemeClr val="bg1"/>
                </a:solidFill>
                <a:latin typeface="Calisto MT"/>
              </a:rPr>
              <a:t>players born toward the end of the selection year are disadvantaged in the </a:t>
            </a:r>
            <a:r>
              <a:rPr lang="en-US" sz="3200" dirty="0" smtClean="0">
                <a:solidFill>
                  <a:schemeClr val="bg1"/>
                </a:solidFill>
                <a:latin typeface="Calisto MT"/>
              </a:rPr>
              <a:t>ECNL</a:t>
            </a:r>
          </a:p>
          <a:p>
            <a:pPr marL="457200" indent="-457200" defTabSz="881063"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en-US" sz="3200" dirty="0" smtClean="0">
                <a:solidFill>
                  <a:schemeClr val="bg1"/>
                </a:solidFill>
                <a:latin typeface="Calisto MT"/>
              </a:rPr>
              <a:t>Future </a:t>
            </a:r>
            <a:r>
              <a:rPr lang="en-US" sz="3200" dirty="0">
                <a:solidFill>
                  <a:schemeClr val="bg1"/>
                </a:solidFill>
                <a:latin typeface="Calisto MT"/>
              </a:rPr>
              <a:t>research should focus on key mechanisms that contribute to RAEs in youth </a:t>
            </a:r>
            <a:r>
              <a:rPr lang="en-US" sz="3200" dirty="0" smtClean="0">
                <a:solidFill>
                  <a:schemeClr val="bg1"/>
                </a:solidFill>
                <a:latin typeface="Calisto MT"/>
              </a:rPr>
              <a:t>soccer</a:t>
            </a:r>
          </a:p>
          <a:p>
            <a:pPr marL="457200" indent="-457200" defTabSz="881063"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endParaRPr lang="en-US" sz="3200" dirty="0" smtClean="0">
              <a:solidFill>
                <a:schemeClr val="bg1"/>
              </a:solidFill>
              <a:latin typeface="Calisto MT"/>
            </a:endParaRPr>
          </a:p>
        </p:txBody>
      </p:sp>
      <p:sp>
        <p:nvSpPr>
          <p:cNvPr id="22" name="Rectangle 2"/>
          <p:cNvSpPr>
            <a:spLocks noChangeArrowheads="1"/>
          </p:cNvSpPr>
          <p:nvPr/>
        </p:nvSpPr>
        <p:spPr bwMode="auto">
          <a:xfrm>
            <a:off x="14097000" y="4500348"/>
            <a:ext cx="13944600" cy="19197852"/>
          </a:xfrm>
          <a:prstGeom prst="rect">
            <a:avLst/>
          </a:prstGeom>
          <a:solidFill>
            <a:schemeClr val="tx1"/>
          </a:solidFill>
          <a:ln w="38100">
            <a:solidFill>
              <a:srgbClr val="FFC000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 prstMaterial="matte"/>
        </p:spPr>
        <p:txBody>
          <a:bodyPr lIns="175547" tIns="87773" rIns="175547" bIns="87773" anchor="ctr">
            <a:spAutoFit/>
          </a:bodyPr>
          <a:lstStyle/>
          <a:p>
            <a:pPr algn="ctr" defTabSz="881063">
              <a:spcBef>
                <a:spcPts val="0"/>
              </a:spcBef>
              <a:spcAft>
                <a:spcPts val="1200"/>
              </a:spcAft>
              <a:defRPr/>
            </a:pPr>
            <a:endParaRPr lang="en-US" sz="5400" b="1" dirty="0">
              <a:solidFill>
                <a:schemeClr val="bg1"/>
              </a:solidFill>
              <a:latin typeface="Calisto MT" pitchFamily="18" charset="0"/>
            </a:endParaRPr>
          </a:p>
          <a:p>
            <a:pPr algn="ctr" defTabSz="881063">
              <a:spcBef>
                <a:spcPts val="0"/>
              </a:spcBef>
              <a:spcAft>
                <a:spcPts val="1200"/>
              </a:spcAft>
              <a:defRPr/>
            </a:pPr>
            <a:r>
              <a:rPr lang="en-US" sz="5400" b="1" dirty="0" smtClean="0">
                <a:solidFill>
                  <a:schemeClr val="bg1"/>
                </a:solidFill>
                <a:latin typeface="Calisto MT" pitchFamily="18" charset="0"/>
              </a:rPr>
              <a:t>Methodology</a:t>
            </a:r>
            <a:endParaRPr lang="en-US" sz="3600" b="1" dirty="0">
              <a:solidFill>
                <a:schemeClr val="bg1"/>
              </a:solidFill>
              <a:latin typeface="Calisto MT" pitchFamily="18" charset="0"/>
            </a:endParaRPr>
          </a:p>
          <a:p>
            <a:pPr defTabSz="881063">
              <a:spcBef>
                <a:spcPts val="0"/>
              </a:spcBef>
              <a:spcAft>
                <a:spcPts val="1200"/>
              </a:spcAft>
              <a:defRPr/>
            </a:pPr>
            <a:endParaRPr lang="en-US" sz="3200" b="1" dirty="0" smtClean="0">
              <a:solidFill>
                <a:schemeClr val="bg1"/>
              </a:solidFill>
              <a:latin typeface="Calisto MT" pitchFamily="18" charset="0"/>
            </a:endParaRPr>
          </a:p>
          <a:p>
            <a:pPr defTabSz="881063">
              <a:spcBef>
                <a:spcPts val="0"/>
              </a:spcBef>
              <a:spcAft>
                <a:spcPts val="1200"/>
              </a:spcAft>
              <a:defRPr/>
            </a:pPr>
            <a:r>
              <a:rPr lang="en-US" sz="3200" b="1" dirty="0" smtClean="0">
                <a:solidFill>
                  <a:schemeClr val="bg1"/>
                </a:solidFill>
                <a:latin typeface="Calisto MT" pitchFamily="18" charset="0"/>
              </a:rPr>
              <a:t>Participants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</a:rPr>
              <a:t>E</a:t>
            </a:r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lite 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youth female soccer players competing in the u14, u15, u16, u17, and u18 (</a:t>
            </a:r>
            <a:r>
              <a:rPr lang="en-US" sz="32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7,294) age groups in the ECNL during the 2012-2013 </a:t>
            </a:r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season</a:t>
            </a:r>
            <a:endParaRPr lang="en-US" sz="3200" dirty="0">
              <a:solidFill>
                <a:schemeClr val="bg1"/>
              </a:solidFill>
              <a:latin typeface="Calisto MT"/>
            </a:endParaRPr>
          </a:p>
          <a:p>
            <a:endParaRPr lang="en-US" sz="3200" b="1" dirty="0" smtClean="0">
              <a:solidFill>
                <a:schemeClr val="bg1"/>
              </a:solidFill>
              <a:latin typeface="Calisto MT"/>
            </a:endParaRPr>
          </a:p>
          <a:p>
            <a:r>
              <a:rPr lang="en-US" sz="3200" b="1" dirty="0" smtClean="0">
                <a:solidFill>
                  <a:schemeClr val="bg1"/>
                </a:solidFill>
                <a:latin typeface="Calisto MT"/>
              </a:rPr>
              <a:t>Procedures</a:t>
            </a:r>
            <a:endParaRPr lang="en-US" sz="3200" b="1" dirty="0" smtClean="0">
              <a:solidFill>
                <a:schemeClr val="bg1"/>
              </a:solidFill>
              <a:latin typeface="Calisto MT"/>
            </a:endParaRPr>
          </a:p>
          <a:p>
            <a:endParaRPr lang="en-US" sz="3200" b="1" dirty="0">
              <a:solidFill>
                <a:schemeClr val="bg1"/>
              </a:solidFill>
              <a:latin typeface="Calisto MT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  <a:latin typeface="Calisto MT"/>
              </a:rPr>
              <a:t>B</a:t>
            </a:r>
            <a:r>
              <a:rPr lang="en-US" sz="3200" dirty="0" smtClean="0">
                <a:solidFill>
                  <a:schemeClr val="bg1"/>
                </a:solidFill>
                <a:latin typeface="Calisto MT"/>
              </a:rPr>
              <a:t>irthdate </a:t>
            </a:r>
            <a:r>
              <a:rPr lang="en-US" sz="3200" dirty="0">
                <a:solidFill>
                  <a:schemeClr val="bg1"/>
                </a:solidFill>
                <a:latin typeface="Calisto MT"/>
              </a:rPr>
              <a:t>for each player was collected from the individual team web pages from the ECNL </a:t>
            </a:r>
            <a:r>
              <a:rPr lang="en-US" sz="3200" dirty="0" smtClean="0">
                <a:solidFill>
                  <a:schemeClr val="bg1"/>
                </a:solidFill>
                <a:latin typeface="Calisto MT"/>
              </a:rPr>
              <a:t>website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  <a:latin typeface="Calisto MT"/>
              </a:rPr>
              <a:t>B</a:t>
            </a:r>
            <a:r>
              <a:rPr lang="en-US" sz="3200" dirty="0" smtClean="0">
                <a:solidFill>
                  <a:schemeClr val="bg1"/>
                </a:solidFill>
                <a:latin typeface="Calisto MT"/>
              </a:rPr>
              <a:t>irthdates </a:t>
            </a:r>
            <a:r>
              <a:rPr lang="en-US" sz="3200" dirty="0">
                <a:solidFill>
                  <a:schemeClr val="bg1"/>
                </a:solidFill>
                <a:latin typeface="Calisto MT"/>
              </a:rPr>
              <a:t>of each player were compared to the birthdates of females in the general U.S. population born during the same years as the </a:t>
            </a:r>
            <a:r>
              <a:rPr lang="en-US" sz="3200" dirty="0" smtClean="0">
                <a:solidFill>
                  <a:schemeClr val="bg1"/>
                </a:solidFill>
                <a:latin typeface="Calisto MT"/>
              </a:rPr>
              <a:t>players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  <a:latin typeface="Calisto MT"/>
              </a:rPr>
              <a:t>B</a:t>
            </a:r>
            <a:r>
              <a:rPr lang="en-US" sz="3200" dirty="0" smtClean="0">
                <a:solidFill>
                  <a:schemeClr val="bg1"/>
                </a:solidFill>
                <a:latin typeface="Calisto MT"/>
              </a:rPr>
              <a:t>irthdate </a:t>
            </a:r>
            <a:r>
              <a:rPr lang="en-US" sz="3200" dirty="0">
                <a:solidFill>
                  <a:schemeClr val="bg1"/>
                </a:solidFill>
                <a:latin typeface="Calisto MT"/>
              </a:rPr>
              <a:t>range for the 2012/2013 ECNL players is </a:t>
            </a:r>
            <a:r>
              <a:rPr lang="en-US" sz="3200" dirty="0" smtClean="0">
                <a:solidFill>
                  <a:schemeClr val="bg1"/>
                </a:solidFill>
                <a:latin typeface="Calisto MT"/>
              </a:rPr>
              <a:t>1992-1999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  <a:latin typeface="Calisto MT"/>
              </a:rPr>
              <a:t>C</a:t>
            </a:r>
            <a:r>
              <a:rPr lang="en-US" sz="3200" dirty="0" smtClean="0">
                <a:solidFill>
                  <a:schemeClr val="bg1"/>
                </a:solidFill>
                <a:latin typeface="Calisto MT"/>
              </a:rPr>
              <a:t>ensus </a:t>
            </a:r>
            <a:r>
              <a:rPr lang="en-US" sz="3200" dirty="0">
                <a:solidFill>
                  <a:schemeClr val="bg1"/>
                </a:solidFill>
                <a:latin typeface="Calisto MT"/>
              </a:rPr>
              <a:t>birthdates were collected from the Center for Disease and Control and Prevention (CDC) vital statistics </a:t>
            </a:r>
            <a:r>
              <a:rPr lang="en-US" sz="3200" dirty="0" smtClean="0">
                <a:solidFill>
                  <a:schemeClr val="bg1"/>
                </a:solidFill>
                <a:latin typeface="Calisto MT"/>
              </a:rPr>
              <a:t>reports.  </a:t>
            </a:r>
            <a:endParaRPr lang="en-US" sz="3200" dirty="0">
              <a:solidFill>
                <a:schemeClr val="bg1"/>
              </a:solidFill>
              <a:latin typeface="Calisto MT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  <a:latin typeface="Calisto MT"/>
              </a:rPr>
              <a:t>B</a:t>
            </a:r>
            <a:r>
              <a:rPr lang="en-US" sz="3200" dirty="0" smtClean="0">
                <a:solidFill>
                  <a:schemeClr val="bg1"/>
                </a:solidFill>
                <a:latin typeface="Calisto MT"/>
              </a:rPr>
              <a:t>irthdates organized </a:t>
            </a:r>
            <a:r>
              <a:rPr lang="en-US" sz="3200" dirty="0">
                <a:solidFill>
                  <a:schemeClr val="bg1"/>
                </a:solidFill>
                <a:latin typeface="Calisto MT"/>
              </a:rPr>
              <a:t>into quartiles based upon the ECNL competition year of August 1st – July </a:t>
            </a:r>
            <a:r>
              <a:rPr lang="en-US" sz="3200" dirty="0" smtClean="0">
                <a:solidFill>
                  <a:schemeClr val="bg1"/>
                </a:solidFill>
                <a:latin typeface="Calisto MT"/>
              </a:rPr>
              <a:t>31st </a:t>
            </a:r>
            <a:endParaRPr lang="en-US" sz="3200" b="1" dirty="0" smtClean="0">
              <a:solidFill>
                <a:schemeClr val="bg1"/>
              </a:solidFill>
              <a:latin typeface="Calisto MT"/>
            </a:endParaRPr>
          </a:p>
          <a:p>
            <a:endParaRPr lang="en-US" sz="3200" b="1" dirty="0" smtClean="0">
              <a:solidFill>
                <a:schemeClr val="bg1"/>
              </a:solidFill>
              <a:latin typeface="Calisto MT"/>
            </a:endParaRPr>
          </a:p>
          <a:p>
            <a:r>
              <a:rPr lang="en-US" sz="3200" b="1" dirty="0" smtClean="0">
                <a:solidFill>
                  <a:schemeClr val="bg1"/>
                </a:solidFill>
                <a:latin typeface="Calisto MT"/>
              </a:rPr>
              <a:t>Statistical </a:t>
            </a:r>
            <a:r>
              <a:rPr lang="en-US" sz="3200" b="1" dirty="0" smtClean="0">
                <a:solidFill>
                  <a:schemeClr val="bg1"/>
                </a:solidFill>
                <a:latin typeface="Calisto MT"/>
              </a:rPr>
              <a:t>Analyses</a:t>
            </a:r>
          </a:p>
          <a:p>
            <a:endParaRPr lang="en-US" sz="3200" dirty="0">
              <a:solidFill>
                <a:schemeClr val="bg1"/>
              </a:solidFill>
              <a:latin typeface="Calisto MT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  <a:latin typeface="Calisto MT"/>
              </a:rPr>
              <a:t>A</a:t>
            </a:r>
            <a:r>
              <a:rPr lang="en-US" sz="3200" dirty="0" smtClean="0">
                <a:solidFill>
                  <a:schemeClr val="bg1"/>
                </a:solidFill>
                <a:latin typeface="Calisto MT"/>
              </a:rPr>
              <a:t>nalyses conducted </a:t>
            </a:r>
            <a:r>
              <a:rPr lang="en-US" sz="3200" dirty="0">
                <a:solidFill>
                  <a:schemeClr val="bg1"/>
                </a:solidFill>
                <a:latin typeface="Calisto MT"/>
              </a:rPr>
              <a:t>using IBM SPSS predictive analytics software (Version 20; IBM </a:t>
            </a:r>
            <a:r>
              <a:rPr lang="en-US" sz="3200" dirty="0" err="1">
                <a:solidFill>
                  <a:schemeClr val="bg1"/>
                </a:solidFill>
                <a:latin typeface="Calisto MT"/>
              </a:rPr>
              <a:t>Inc</a:t>
            </a:r>
            <a:r>
              <a:rPr lang="en-US" sz="3200" dirty="0">
                <a:solidFill>
                  <a:schemeClr val="bg1"/>
                </a:solidFill>
                <a:latin typeface="Calisto MT"/>
              </a:rPr>
              <a:t>.,USA).  </a:t>
            </a:r>
            <a:endParaRPr lang="en-US" sz="3200" dirty="0" smtClean="0">
              <a:solidFill>
                <a:schemeClr val="bg1"/>
              </a:solidFill>
              <a:latin typeface="Calisto MT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chemeClr val="bg1"/>
                </a:solidFill>
                <a:latin typeface="Calisto MT"/>
              </a:rPr>
              <a:t>Each </a:t>
            </a:r>
            <a:r>
              <a:rPr lang="en-US" sz="3200" dirty="0">
                <a:solidFill>
                  <a:schemeClr val="bg1"/>
                </a:solidFill>
                <a:latin typeface="Calisto MT"/>
              </a:rPr>
              <a:t>age group was analyzed for asymmetry in birthdate distributions.  A series of chi-square (χ2) goodness-of-fit tests were used to determine differences between the observed birth months across the playing season (August-July) and expected birth month distributions for the births of females born in the U.S. from 1992-1999 (the same years as the players). </a:t>
            </a:r>
            <a:endParaRPr lang="en-US" sz="3200" dirty="0" smtClean="0">
              <a:solidFill>
                <a:schemeClr val="bg1"/>
              </a:solidFill>
              <a:latin typeface="Calisto MT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  <a:latin typeface="Calisto MT"/>
              </a:rPr>
              <a:t>D</a:t>
            </a:r>
            <a:r>
              <a:rPr lang="en-US" sz="3200" dirty="0" smtClean="0">
                <a:solidFill>
                  <a:schemeClr val="bg1"/>
                </a:solidFill>
                <a:latin typeface="Calisto MT"/>
              </a:rPr>
              <a:t>ependent </a:t>
            </a:r>
            <a:r>
              <a:rPr lang="en-US" sz="3200" dirty="0">
                <a:solidFill>
                  <a:schemeClr val="bg1"/>
                </a:solidFill>
                <a:latin typeface="Calisto MT"/>
              </a:rPr>
              <a:t>variable for each analysis was the frequency of soccer players born in each quartile per age </a:t>
            </a:r>
            <a:r>
              <a:rPr lang="en-US" sz="3200" dirty="0" smtClean="0">
                <a:solidFill>
                  <a:schemeClr val="bg1"/>
                </a:solidFill>
                <a:latin typeface="Calisto MT"/>
              </a:rPr>
              <a:t>group</a:t>
            </a:r>
            <a:r>
              <a:rPr lang="en-US" sz="3200" dirty="0">
                <a:solidFill>
                  <a:schemeClr val="bg1"/>
                </a:solidFill>
                <a:latin typeface="Calisto MT"/>
              </a:rPr>
              <a:t> </a:t>
            </a:r>
            <a:r>
              <a:rPr lang="en-US" sz="3200" dirty="0" smtClean="0">
                <a:solidFill>
                  <a:schemeClr val="bg1"/>
                </a:solidFill>
                <a:latin typeface="Calisto MT"/>
              </a:rPr>
              <a:t>(</a:t>
            </a:r>
            <a:r>
              <a:rPr lang="en-US" sz="3200" i="1" dirty="0" smtClean="0">
                <a:solidFill>
                  <a:schemeClr val="bg1"/>
                </a:solidFill>
                <a:latin typeface="Calisto MT"/>
              </a:rPr>
              <a:t>p</a:t>
            </a:r>
            <a:r>
              <a:rPr lang="en-US" sz="3200" dirty="0" smtClean="0">
                <a:solidFill>
                  <a:schemeClr val="bg1"/>
                </a:solidFill>
                <a:latin typeface="Calisto MT"/>
              </a:rPr>
              <a:t> </a:t>
            </a:r>
            <a:r>
              <a:rPr lang="en-US" sz="3200" dirty="0">
                <a:solidFill>
                  <a:schemeClr val="bg1"/>
                </a:solidFill>
                <a:latin typeface="Calisto MT"/>
              </a:rPr>
              <a:t>&lt; .</a:t>
            </a:r>
            <a:r>
              <a:rPr lang="en-US" sz="3200" dirty="0" smtClean="0">
                <a:solidFill>
                  <a:schemeClr val="bg1"/>
                </a:solidFill>
                <a:latin typeface="Calisto MT"/>
              </a:rPr>
              <a:t>05) 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  <a:latin typeface="Calisto MT"/>
              </a:rPr>
              <a:t>C</a:t>
            </a:r>
            <a:r>
              <a:rPr lang="en-US" sz="3200" dirty="0" smtClean="0">
                <a:solidFill>
                  <a:schemeClr val="bg1"/>
                </a:solidFill>
                <a:latin typeface="Calisto MT"/>
              </a:rPr>
              <a:t>hi-square </a:t>
            </a:r>
            <a:r>
              <a:rPr lang="en-US" sz="3200" dirty="0">
                <a:solidFill>
                  <a:schemeClr val="bg1"/>
                </a:solidFill>
                <a:latin typeface="Calisto MT"/>
              </a:rPr>
              <a:t>(χ2) values were used to calculate an effect size</a:t>
            </a:r>
            <a:r>
              <a:rPr lang="en-US" sz="3200" i="1" dirty="0">
                <a:solidFill>
                  <a:schemeClr val="bg1"/>
                </a:solidFill>
                <a:latin typeface="Calisto MT"/>
              </a:rPr>
              <a:t> w </a:t>
            </a:r>
            <a:r>
              <a:rPr lang="en-US" sz="3200" dirty="0">
                <a:solidFill>
                  <a:schemeClr val="bg1"/>
                </a:solidFill>
                <a:latin typeface="Calisto MT"/>
              </a:rPr>
              <a:t>statistic to determine the strength of the </a:t>
            </a:r>
            <a:r>
              <a:rPr lang="en-US" sz="3200" dirty="0" smtClean="0">
                <a:solidFill>
                  <a:schemeClr val="bg1"/>
                </a:solidFill>
                <a:latin typeface="Calisto MT"/>
              </a:rPr>
              <a:t>RAE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  <a:latin typeface="Calisto MT"/>
              </a:rPr>
              <a:t>S</a:t>
            </a:r>
            <a:r>
              <a:rPr lang="en-US" sz="3200" dirty="0" smtClean="0">
                <a:solidFill>
                  <a:schemeClr val="bg1"/>
                </a:solidFill>
                <a:latin typeface="Calisto MT"/>
              </a:rPr>
              <a:t>tandardized used </a:t>
            </a:r>
            <a:r>
              <a:rPr lang="en-US" sz="3200" dirty="0">
                <a:solidFill>
                  <a:schemeClr val="bg1"/>
                </a:solidFill>
                <a:latin typeface="Calisto MT"/>
              </a:rPr>
              <a:t>to determine which observed birthdate quartiles differed from the expected </a:t>
            </a:r>
            <a:r>
              <a:rPr lang="en-US" sz="3200" dirty="0" smtClean="0">
                <a:solidFill>
                  <a:schemeClr val="bg1"/>
                </a:solidFill>
                <a:latin typeface="Calisto MT"/>
              </a:rPr>
              <a:t>distribution</a:t>
            </a:r>
          </a:p>
          <a:p>
            <a:endParaRPr lang="en-US" sz="3200" dirty="0">
              <a:solidFill>
                <a:schemeClr val="bg1"/>
              </a:solidFill>
              <a:latin typeface="Calisto MT"/>
            </a:endParaRPr>
          </a:p>
          <a:p>
            <a:endParaRPr lang="en-US" sz="3200" dirty="0">
              <a:solidFill>
                <a:schemeClr val="bg1"/>
              </a:solidFill>
              <a:latin typeface="Calisto MT"/>
            </a:endParaRPr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28622737" y="27126205"/>
            <a:ext cx="12620073" cy="4424577"/>
          </a:xfrm>
          <a:prstGeom prst="rect">
            <a:avLst/>
          </a:prstGeom>
          <a:solidFill>
            <a:schemeClr val="tx1"/>
          </a:solidFill>
          <a:ln w="38100">
            <a:solidFill>
              <a:srgbClr val="FFC000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 prstMaterial="matte"/>
        </p:spPr>
        <p:txBody>
          <a:bodyPr wrap="square" lIns="175547" tIns="87773" rIns="175547" bIns="87773" anchor="ctr">
            <a:spAutoFit/>
          </a:bodyPr>
          <a:lstStyle/>
          <a:p>
            <a:pPr algn="ctr" defTabSz="881063">
              <a:spcAft>
                <a:spcPts val="1200"/>
              </a:spcAft>
              <a:defRPr/>
            </a:pPr>
            <a:r>
              <a:rPr lang="en-US" sz="5400" b="1" dirty="0" smtClean="0">
                <a:solidFill>
                  <a:schemeClr val="bg1"/>
                </a:solidFill>
                <a:latin typeface="Calisto MT" pitchFamily="18" charset="0"/>
              </a:rPr>
              <a:t>Conclusion</a:t>
            </a:r>
          </a:p>
          <a:p>
            <a:pPr marL="571500" indent="-571500" defTabSz="881063"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en-US" sz="3200" dirty="0">
                <a:solidFill>
                  <a:schemeClr val="bg1"/>
                </a:solidFill>
                <a:latin typeface="Calisto MT" pitchFamily="18" charset="0"/>
              </a:rPr>
              <a:t>Y</a:t>
            </a:r>
            <a:r>
              <a:rPr lang="en-US" sz="3200" dirty="0" smtClean="0">
                <a:solidFill>
                  <a:schemeClr val="bg1"/>
                </a:solidFill>
                <a:latin typeface="Calisto MT"/>
              </a:rPr>
              <a:t>oungest </a:t>
            </a:r>
            <a:r>
              <a:rPr lang="en-US" sz="3200" dirty="0">
                <a:solidFill>
                  <a:schemeClr val="bg1"/>
                </a:solidFill>
                <a:latin typeface="Calisto MT"/>
              </a:rPr>
              <a:t>in elite soccer across the U.S. are disadvantaged when organized into </a:t>
            </a:r>
            <a:r>
              <a:rPr lang="en-US" sz="3200" dirty="0" smtClean="0">
                <a:solidFill>
                  <a:schemeClr val="bg1"/>
                </a:solidFill>
                <a:latin typeface="Calisto MT"/>
              </a:rPr>
              <a:t>cohorts </a:t>
            </a:r>
            <a:r>
              <a:rPr lang="en-US" sz="3200" dirty="0">
                <a:solidFill>
                  <a:schemeClr val="bg1"/>
                </a:solidFill>
                <a:latin typeface="Calisto MT"/>
              </a:rPr>
              <a:t> </a:t>
            </a:r>
            <a:endParaRPr lang="en-US" sz="3200" dirty="0" smtClean="0">
              <a:solidFill>
                <a:schemeClr val="bg1"/>
              </a:solidFill>
              <a:latin typeface="Calisto MT"/>
            </a:endParaRPr>
          </a:p>
          <a:p>
            <a:pPr marL="571500" indent="-571500" defTabSz="881063"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en-US" sz="3200" dirty="0" smtClean="0">
                <a:solidFill>
                  <a:schemeClr val="bg1"/>
                </a:solidFill>
                <a:latin typeface="Calisto MT"/>
              </a:rPr>
              <a:t>Future </a:t>
            </a:r>
            <a:r>
              <a:rPr lang="en-US" sz="3200" dirty="0">
                <a:solidFill>
                  <a:schemeClr val="bg1"/>
                </a:solidFill>
                <a:latin typeface="Calisto MT"/>
              </a:rPr>
              <a:t>research should focus on key factors contributing to RAEs in youth </a:t>
            </a:r>
            <a:r>
              <a:rPr lang="en-US" sz="3200" dirty="0" smtClean="0">
                <a:solidFill>
                  <a:schemeClr val="bg1"/>
                </a:solidFill>
                <a:latin typeface="Calisto MT"/>
              </a:rPr>
              <a:t>soccer</a:t>
            </a:r>
            <a:r>
              <a:rPr lang="en-US" sz="3200" dirty="0">
                <a:solidFill>
                  <a:schemeClr val="bg1"/>
                </a:solidFill>
                <a:latin typeface="Calisto MT"/>
              </a:rPr>
              <a:t>  </a:t>
            </a:r>
            <a:endParaRPr lang="en-US" sz="3200" dirty="0" smtClean="0">
              <a:solidFill>
                <a:schemeClr val="bg1"/>
              </a:solidFill>
              <a:latin typeface="Calisto MT"/>
            </a:endParaRPr>
          </a:p>
          <a:p>
            <a:pPr marL="571500" indent="-571500" defTabSz="881063"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en-US" sz="3200" dirty="0" smtClean="0">
                <a:solidFill>
                  <a:schemeClr val="bg1"/>
                </a:solidFill>
                <a:latin typeface="Calisto MT"/>
              </a:rPr>
              <a:t>Structural </a:t>
            </a:r>
            <a:r>
              <a:rPr lang="en-US" sz="3200" dirty="0">
                <a:solidFill>
                  <a:schemeClr val="bg1"/>
                </a:solidFill>
                <a:latin typeface="Calisto MT"/>
              </a:rPr>
              <a:t>changes designed to reduce or eliminate RAEs should be examined, evaluated, and implemented where </a:t>
            </a:r>
            <a:r>
              <a:rPr lang="en-US" sz="3200" dirty="0" smtClean="0">
                <a:solidFill>
                  <a:schemeClr val="bg1"/>
                </a:solidFill>
                <a:latin typeface="Calisto MT"/>
              </a:rPr>
              <a:t>appropriate</a:t>
            </a:r>
            <a:endParaRPr lang="en-US" sz="3200" dirty="0">
              <a:solidFill>
                <a:schemeClr val="bg1"/>
              </a:solidFill>
              <a:latin typeface="Calisto MT" pitchFamily="18" charset="0"/>
            </a:endParaRPr>
          </a:p>
        </p:txBody>
      </p:sp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4950" y="846975"/>
            <a:ext cx="3686176" cy="20549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3" name="Picture 9" descr="http://www.utm.edu/departments/univrel/_imgs/UTMartinLogo_000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53040" y="0"/>
            <a:ext cx="4480560" cy="3733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28956184" y="5562600"/>
            <a:ext cx="12286626" cy="92948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solidFill>
                  <a:schemeClr val="bg1"/>
                </a:solidFill>
                <a:latin typeface="Calisto MT"/>
              </a:rPr>
              <a:t>Results</a:t>
            </a:r>
          </a:p>
          <a:p>
            <a:endParaRPr lang="en-US" sz="3200" dirty="0">
              <a:solidFill>
                <a:schemeClr val="bg1"/>
              </a:solidFill>
              <a:latin typeface="Calisto MT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chemeClr val="bg1"/>
                </a:solidFill>
                <a:latin typeface="Calisto MT"/>
              </a:rPr>
              <a:t>Statistical </a:t>
            </a:r>
            <a:r>
              <a:rPr lang="en-US" sz="3200" dirty="0">
                <a:solidFill>
                  <a:schemeClr val="bg1"/>
                </a:solidFill>
                <a:latin typeface="Calisto MT"/>
              </a:rPr>
              <a:t>difference </a:t>
            </a:r>
            <a:r>
              <a:rPr lang="en-US" sz="3200" dirty="0" smtClean="0">
                <a:solidFill>
                  <a:schemeClr val="bg1"/>
                </a:solidFill>
                <a:latin typeface="Calisto MT"/>
              </a:rPr>
              <a:t>between </a:t>
            </a:r>
            <a:r>
              <a:rPr lang="en-US" sz="3200" dirty="0">
                <a:solidFill>
                  <a:schemeClr val="bg1"/>
                </a:solidFill>
                <a:latin typeface="Calisto MT"/>
              </a:rPr>
              <a:t>the observed and expected quartile distributions for all of the age </a:t>
            </a:r>
            <a:r>
              <a:rPr lang="en-US" sz="3200" dirty="0" smtClean="0">
                <a:solidFill>
                  <a:schemeClr val="bg1"/>
                </a:solidFill>
                <a:latin typeface="Calisto MT"/>
              </a:rPr>
              <a:t>groups u14-u18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chemeClr val="bg1"/>
                </a:solidFill>
                <a:latin typeface="Calisto MT"/>
              </a:rPr>
              <a:t>Analysis </a:t>
            </a:r>
            <a:r>
              <a:rPr lang="en-US" sz="3200" dirty="0" smtClean="0">
                <a:solidFill>
                  <a:schemeClr val="bg1"/>
                </a:solidFill>
                <a:latin typeface="Calisto MT"/>
              </a:rPr>
              <a:t>revealed </a:t>
            </a:r>
            <a:r>
              <a:rPr lang="en-US" sz="3200" dirty="0" smtClean="0">
                <a:solidFill>
                  <a:schemeClr val="bg1"/>
                </a:solidFill>
                <a:latin typeface="Calisto MT"/>
              </a:rPr>
              <a:t>an </a:t>
            </a:r>
            <a:r>
              <a:rPr lang="en-US" sz="3200" dirty="0">
                <a:solidFill>
                  <a:schemeClr val="bg1"/>
                </a:solidFill>
                <a:latin typeface="Calisto MT"/>
              </a:rPr>
              <a:t>overrepresentation of players born at the beginning of the cohort and an underrepresentation of players born at the end of the selection year for all age </a:t>
            </a:r>
            <a:r>
              <a:rPr lang="en-US" sz="3200" dirty="0" smtClean="0">
                <a:solidFill>
                  <a:schemeClr val="bg1"/>
                </a:solidFill>
                <a:latin typeface="Calisto MT"/>
              </a:rPr>
              <a:t>groups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  <a:latin typeface="Calisto MT"/>
              </a:rPr>
              <a:t>S</a:t>
            </a:r>
            <a:r>
              <a:rPr lang="en-US" sz="3200" dirty="0" smtClean="0">
                <a:solidFill>
                  <a:schemeClr val="bg1"/>
                </a:solidFill>
                <a:latin typeface="Calisto MT"/>
              </a:rPr>
              <a:t>tandardized </a:t>
            </a:r>
            <a:r>
              <a:rPr lang="en-US" sz="3200" dirty="0">
                <a:solidFill>
                  <a:schemeClr val="bg1"/>
                </a:solidFill>
                <a:latin typeface="Calisto MT"/>
              </a:rPr>
              <a:t>residuals showed an overrepresentation of players born in Q1 and an underrepresentation of players born in Q4 for the u14, u15, u16, and u17 age groups.  </a:t>
            </a:r>
            <a:endParaRPr lang="en-US" sz="3200" dirty="0" smtClean="0">
              <a:solidFill>
                <a:schemeClr val="bg1"/>
              </a:solidFill>
              <a:latin typeface="Calisto MT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chemeClr val="bg1"/>
                </a:solidFill>
                <a:latin typeface="Calisto MT"/>
              </a:rPr>
              <a:t>In </a:t>
            </a:r>
            <a:r>
              <a:rPr lang="en-US" sz="3200" dirty="0">
                <a:solidFill>
                  <a:schemeClr val="bg1"/>
                </a:solidFill>
                <a:latin typeface="Calisto MT"/>
              </a:rPr>
              <a:t>the u18 age group, the residuals indicated an overrepresentation of players born in Q2 and an underrepresentation of players born in Q4. </a:t>
            </a:r>
            <a:endParaRPr lang="en-US" sz="3200" dirty="0" smtClean="0">
              <a:solidFill>
                <a:schemeClr val="bg1"/>
              </a:solidFill>
              <a:latin typeface="Calisto MT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  <a:latin typeface="Calisto MT"/>
              </a:rPr>
              <a:t>O</a:t>
            </a:r>
            <a:r>
              <a:rPr lang="en-US" sz="3200" dirty="0" smtClean="0">
                <a:solidFill>
                  <a:schemeClr val="bg1"/>
                </a:solidFill>
                <a:latin typeface="Calisto MT"/>
              </a:rPr>
              <a:t>verrepresentation </a:t>
            </a:r>
            <a:r>
              <a:rPr lang="en-US" sz="3200" dirty="0">
                <a:solidFill>
                  <a:schemeClr val="bg1"/>
                </a:solidFill>
                <a:latin typeface="Calisto MT"/>
              </a:rPr>
              <a:t>of players born in the first half of the cohort and an underrepresentation of players born in the second half of the </a:t>
            </a:r>
            <a:r>
              <a:rPr lang="en-US" sz="3200" dirty="0" smtClean="0">
                <a:solidFill>
                  <a:schemeClr val="bg1"/>
                </a:solidFill>
                <a:latin typeface="Calisto MT"/>
              </a:rPr>
              <a:t>cohort</a:t>
            </a:r>
            <a:r>
              <a:rPr lang="en-US" sz="3200" dirty="0">
                <a:solidFill>
                  <a:schemeClr val="bg1"/>
                </a:solidFill>
                <a:latin typeface="Calisto MT"/>
              </a:rPr>
              <a:t> for the u14-u17 age groups </a:t>
            </a:r>
            <a:endParaRPr lang="en-US" sz="3200" dirty="0" smtClean="0">
              <a:solidFill>
                <a:schemeClr val="bg1"/>
              </a:solidFill>
              <a:latin typeface="Calisto MT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  <a:latin typeface="Calisto MT"/>
              </a:rPr>
              <a:t>O</a:t>
            </a:r>
            <a:r>
              <a:rPr lang="en-US" sz="3200" dirty="0" smtClean="0">
                <a:solidFill>
                  <a:schemeClr val="bg1"/>
                </a:solidFill>
                <a:latin typeface="Calisto MT"/>
              </a:rPr>
              <a:t>verrepresentation </a:t>
            </a:r>
            <a:r>
              <a:rPr lang="en-US" sz="3200" dirty="0">
                <a:solidFill>
                  <a:schemeClr val="bg1"/>
                </a:solidFill>
                <a:latin typeface="Calisto MT"/>
              </a:rPr>
              <a:t>of players born in Q2 and an underrepresentation of players born in </a:t>
            </a:r>
            <a:r>
              <a:rPr lang="en-US" sz="3200" dirty="0" smtClean="0">
                <a:solidFill>
                  <a:schemeClr val="bg1"/>
                </a:solidFill>
                <a:latin typeface="Calisto MT"/>
              </a:rPr>
              <a:t>Q4 in the u18 age group.</a:t>
            </a:r>
            <a:endParaRPr lang="en-US" sz="3200" dirty="0">
              <a:solidFill>
                <a:schemeClr val="bg1"/>
              </a:solidFill>
              <a:latin typeface="Calisto MT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97871" y="25162669"/>
            <a:ext cx="13030200" cy="6155531"/>
          </a:xfrm>
          <a:prstGeom prst="rect">
            <a:avLst/>
          </a:prstGeom>
          <a:solidFill>
            <a:schemeClr val="tx1"/>
          </a:solidFill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Purpose</a:t>
            </a:r>
          </a:p>
          <a:p>
            <a:pPr algn="ctr"/>
            <a:endParaRPr lang="en-US" sz="54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determine the existence of RAEs among elite youth female soccer players competing in the Elite Clubs National League (ECNL) during the 2012-2013 </a:t>
            </a:r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season</a:t>
            </a:r>
          </a:p>
          <a:p>
            <a:endParaRPr lang="en-US" sz="32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Hypothesis: </a:t>
            </a:r>
            <a:r>
              <a:rPr lang="en-US" sz="3200" dirty="0">
                <a:solidFill>
                  <a:schemeClr val="bg1"/>
                </a:solidFill>
                <a:latin typeface="Calisto MT" pitchFamily="18" charset="0"/>
              </a:rPr>
              <a:t>A </a:t>
            </a:r>
            <a:r>
              <a:rPr lang="en-US" sz="3200" dirty="0">
                <a:solidFill>
                  <a:schemeClr val="bg1"/>
                </a:solidFill>
                <a:latin typeface="Calisto MT"/>
              </a:rPr>
              <a:t>significant RAE would be present among this group of elite level youth soccer players, indicating a bias against the selection of soccer players born late in the </a:t>
            </a:r>
            <a:r>
              <a:rPr lang="en-US" sz="3200" dirty="0" smtClean="0">
                <a:solidFill>
                  <a:schemeClr val="bg1"/>
                </a:solidFill>
                <a:latin typeface="Calisto MT"/>
              </a:rPr>
              <a:t>cohort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endParaRPr lang="en-US" sz="44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85800" indent="-68580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8956184" y="17449800"/>
            <a:ext cx="11734616" cy="1905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9337000" y="15011400"/>
            <a:ext cx="10685675" cy="5518233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9388092" y="20802600"/>
            <a:ext cx="9245308" cy="586617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47055" y="24330473"/>
            <a:ext cx="13994545" cy="6987727"/>
          </a:xfrm>
          <a:prstGeom prst="rect">
            <a:avLst/>
          </a:prstGeom>
          <a:ln>
            <a:solidFill>
              <a:srgbClr val="FFC00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1612</TotalTime>
  <Words>533</Words>
  <Application>Microsoft Office PowerPoint</Application>
  <PresentationFormat>Custom</PresentationFormat>
  <Paragraphs>61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Calibri</vt:lpstr>
      <vt:lpstr>Calisto MT</vt:lpstr>
      <vt:lpstr>Constantia</vt:lpstr>
      <vt:lpstr>Times New Roman</vt:lpstr>
      <vt:lpstr>Verdana</vt:lpstr>
      <vt:lpstr>Wingdings 2</vt:lpstr>
      <vt:lpstr>Flow</vt:lpstr>
      <vt:lpstr>PowerPoint Presentation</vt:lpstr>
    </vt:vector>
  </TitlesOfParts>
  <Company>UF Department of Orthopaedics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InfoServices</dc:creator>
  <cp:lastModifiedBy>Ajit Korgaokar</cp:lastModifiedBy>
  <cp:revision>244</cp:revision>
  <cp:lastPrinted>2014-05-21T15:49:54Z</cp:lastPrinted>
  <dcterms:created xsi:type="dcterms:W3CDTF">2009-06-11T20:32:15Z</dcterms:created>
  <dcterms:modified xsi:type="dcterms:W3CDTF">2014-05-21T19:46:35Z</dcterms:modified>
</cp:coreProperties>
</file>